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2" r:id="rId3"/>
    <p:sldId id="263" r:id="rId4"/>
    <p:sldId id="261" r:id="rId5"/>
    <p:sldId id="265" r:id="rId6"/>
    <p:sldId id="266" r:id="rId7"/>
    <p:sldId id="267" r:id="rId8"/>
    <p:sldId id="268" r:id="rId9"/>
    <p:sldId id="257" r:id="rId10"/>
    <p:sldId id="270" r:id="rId11"/>
    <p:sldId id="271" r:id="rId12"/>
    <p:sldId id="258" r:id="rId13"/>
    <p:sldId id="260" r:id="rId14"/>
    <p:sldId id="272" r:id="rId15"/>
    <p:sldId id="273" r:id="rId16"/>
    <p:sldId id="25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FE5"/>
    <a:srgbClr val="B6B6D8"/>
    <a:srgbClr val="4BB062"/>
    <a:srgbClr val="73C476"/>
    <a:srgbClr val="98D594"/>
    <a:srgbClr val="FB694A"/>
    <a:srgbClr val="FCAB8F"/>
    <a:srgbClr val="6A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4660"/>
  </p:normalViewPr>
  <p:slideViewPr>
    <p:cSldViewPr snapToGrid="0">
      <p:cViewPr>
        <p:scale>
          <a:sx n="66" d="100"/>
          <a:sy n="66" d="100"/>
        </p:scale>
        <p:origin x="758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91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73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7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96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4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4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1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25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12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57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8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AD486-9051-4D7B-978E-6514A2159306}" type="datetimeFigureOut">
              <a:rPr lang="en-US" smtClean="0"/>
              <a:t>5/8/2019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346DD-D600-4E68-8C0F-9AC6E436E7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5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DAE82-884B-4E16-B390-4DAD2F8795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RGV Ecoregion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69CC5-49D2-439B-B708-A27F6A2BE4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Bridgett Collis</a:t>
            </a:r>
          </a:p>
        </p:txBody>
      </p:sp>
    </p:spTree>
    <p:extLst>
      <p:ext uri="{BB962C8B-B14F-4D97-AF65-F5344CB8AC3E}">
        <p14:creationId xmlns:p14="http://schemas.microsoft.com/office/powerpoint/2010/main" val="429232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95501-A047-45BE-905C-3FEF0BD57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Plot of </a:t>
            </a:r>
            <a:r>
              <a:rPr lang="en-US" dirty="0" err="1"/>
              <a:t>Subecoregions</a:t>
            </a:r>
            <a:r>
              <a:rPr lang="en-US" dirty="0"/>
              <a:t> of Top 5 Major Ecoregions of the RGV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13B8D-8F22-4AA8-A83D-DC214C418B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33249" r="66772" b="22869"/>
          <a:stretch/>
        </p:blipFill>
        <p:spPr>
          <a:xfrm>
            <a:off x="403185" y="1840374"/>
            <a:ext cx="3867873" cy="4901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041E08-8252-49A7-A976-CDB2B7B68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50" t="40069" r="45601" b="38524"/>
          <a:stretch/>
        </p:blipFill>
        <p:spPr>
          <a:xfrm>
            <a:off x="4651094" y="1769587"/>
            <a:ext cx="6174330" cy="18290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3AFAF-C22B-4ED3-8B61-B5705A15D0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5" t="53860" r="38717" b="10211"/>
          <a:stretch/>
        </p:blipFill>
        <p:spPr>
          <a:xfrm>
            <a:off x="4651093" y="3789946"/>
            <a:ext cx="6918927" cy="295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1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0E15E3-C694-4388-A1A2-9E943240C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49" t="23460" r="19493" b="5823"/>
          <a:stretch/>
        </p:blipFill>
        <p:spPr>
          <a:xfrm>
            <a:off x="835306" y="89257"/>
            <a:ext cx="10521387" cy="667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2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F3E006-92A7-408C-81A7-9D19BC553290}"/>
              </a:ext>
            </a:extLst>
          </p:cNvPr>
          <p:cNvGrpSpPr/>
          <p:nvPr/>
        </p:nvGrpSpPr>
        <p:grpSpPr>
          <a:xfrm>
            <a:off x="0" y="151263"/>
            <a:ext cx="12192000" cy="6706737"/>
            <a:chOff x="0" y="151263"/>
            <a:chExt cx="12192000" cy="670673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6FE92820-932C-44FC-91DF-1FB1FA0C94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3200"/>
              <a:ext cx="12192000" cy="665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9979131-6AFE-447B-9F88-CFB89CC03B1A}"/>
                </a:ext>
              </a:extLst>
            </p:cNvPr>
            <p:cNvSpPr txBox="1"/>
            <p:nvPr/>
          </p:nvSpPr>
          <p:spPr>
            <a:xfrm>
              <a:off x="4964081" y="1058518"/>
              <a:ext cx="41494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" panose="020B0604020202020204" pitchFamily="34" charset="0"/>
                </a:rPr>
                <a:t>65% : </a:t>
              </a:r>
              <a:r>
                <a:rPr lang="en-US" dirty="0">
                  <a:solidFill>
                    <a:schemeClr val="bg1"/>
                  </a:solidFill>
                </a:rPr>
                <a:t>Clayey Mesquite Mixed Shrubland</a:t>
              </a:r>
              <a:endParaRPr lang="en-US" dirty="0">
                <a:solidFill>
                  <a:schemeClr val="bg1"/>
                </a:solidFill>
                <a:latin typeface="Abadi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3C44133-01E0-4228-AC08-BD7A63EC5578}"/>
                </a:ext>
              </a:extLst>
            </p:cNvPr>
            <p:cNvSpPr txBox="1"/>
            <p:nvPr/>
          </p:nvSpPr>
          <p:spPr>
            <a:xfrm>
              <a:off x="4964081" y="4176376"/>
              <a:ext cx="3768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" panose="020B0604020202020204" pitchFamily="34" charset="0"/>
                </a:rPr>
                <a:t>59% : </a:t>
              </a:r>
              <a:r>
                <a:rPr lang="en-US" dirty="0">
                  <a:solidFill>
                    <a:schemeClr val="bg1"/>
                  </a:solidFill>
                </a:rPr>
                <a:t>South Texas: Sandy Mesquite Woodland and Shrubland</a:t>
              </a:r>
              <a:endParaRPr lang="en-US" dirty="0">
                <a:solidFill>
                  <a:schemeClr val="bg1"/>
                </a:solidFill>
                <a:latin typeface="Abadi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8FB5215-2E2E-4D3C-BF7A-7D980DCB6EB7}"/>
                </a:ext>
              </a:extLst>
            </p:cNvPr>
            <p:cNvSpPr txBox="1"/>
            <p:nvPr/>
          </p:nvSpPr>
          <p:spPr>
            <a:xfrm>
              <a:off x="4964081" y="3221738"/>
              <a:ext cx="5566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" panose="020B0604020202020204" pitchFamily="34" charset="0"/>
                </a:rPr>
                <a:t>86% : </a:t>
              </a:r>
              <a:r>
                <a:rPr lang="en-US" dirty="0">
                  <a:solidFill>
                    <a:schemeClr val="bg1"/>
                  </a:solidFill>
                </a:rPr>
                <a:t>South Texas: Disturbance Grassland</a:t>
              </a:r>
              <a:endParaRPr lang="en-US" dirty="0">
                <a:solidFill>
                  <a:schemeClr val="bg1"/>
                </a:solidFill>
                <a:latin typeface="Abadi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97C49-2A3C-4272-A756-8E71758CF544}"/>
                </a:ext>
              </a:extLst>
            </p:cNvPr>
            <p:cNvSpPr txBox="1"/>
            <p:nvPr/>
          </p:nvSpPr>
          <p:spPr>
            <a:xfrm>
              <a:off x="4964081" y="2140128"/>
              <a:ext cx="6404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" panose="020B0604020202020204" pitchFamily="34" charset="0"/>
                </a:rPr>
                <a:t>98% : </a:t>
              </a:r>
              <a:r>
                <a:rPr lang="en-US" dirty="0">
                  <a:solidFill>
                    <a:schemeClr val="bg1"/>
                  </a:solidFill>
                </a:rPr>
                <a:t>Coastal and Sandsheet: Dune and Coastal Grassland </a:t>
              </a:r>
              <a:endParaRPr lang="en-US" dirty="0">
                <a:solidFill>
                  <a:schemeClr val="bg1"/>
                </a:solidFill>
                <a:latin typeface="Abadi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7AF206-D0AB-46B4-AD94-AD6D6E833162}"/>
                </a:ext>
              </a:extLst>
            </p:cNvPr>
            <p:cNvSpPr txBox="1"/>
            <p:nvPr/>
          </p:nvSpPr>
          <p:spPr>
            <a:xfrm>
              <a:off x="4964081" y="5408013"/>
              <a:ext cx="244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" panose="020B0604020202020204" pitchFamily="34" charset="0"/>
                </a:rPr>
                <a:t>74% : </a:t>
              </a:r>
              <a:r>
                <a:rPr lang="en-US" dirty="0">
                  <a:solidFill>
                    <a:schemeClr val="bg1"/>
                  </a:solidFill>
                </a:rPr>
                <a:t>Row Crops </a:t>
              </a:r>
              <a:endParaRPr lang="en-US" dirty="0">
                <a:solidFill>
                  <a:schemeClr val="bg1"/>
                </a:solidFill>
                <a:latin typeface="Abadi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5F84CB-2BC8-4BFE-97E4-9CABCED5932D}"/>
                </a:ext>
              </a:extLst>
            </p:cNvPr>
            <p:cNvSpPr txBox="1"/>
            <p:nvPr/>
          </p:nvSpPr>
          <p:spPr>
            <a:xfrm>
              <a:off x="10165081" y="5291650"/>
              <a:ext cx="1493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" panose="020B0604020202020204" pitchFamily="34" charset="0"/>
                </a:rPr>
                <a:t>21% : </a:t>
              </a:r>
              <a:r>
                <a:rPr lang="en-US" dirty="0">
                  <a:solidFill>
                    <a:schemeClr val="bg1"/>
                  </a:solidFill>
                </a:rPr>
                <a:t>Urban Low Intensity</a:t>
              </a:r>
              <a:endParaRPr lang="en-US" dirty="0">
                <a:solidFill>
                  <a:schemeClr val="bg1"/>
                </a:solidFill>
                <a:latin typeface="Abadi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5306F4-4FD6-4208-9F12-26DE93496CB0}"/>
                </a:ext>
              </a:extLst>
            </p:cNvPr>
            <p:cNvSpPr txBox="1"/>
            <p:nvPr/>
          </p:nvSpPr>
          <p:spPr>
            <a:xfrm>
              <a:off x="4964081" y="151263"/>
              <a:ext cx="640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RGV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0A724C-612F-444B-8C5E-519D92365DCB}"/>
                </a:ext>
              </a:extLst>
            </p:cNvPr>
            <p:cNvSpPr txBox="1"/>
            <p:nvPr/>
          </p:nvSpPr>
          <p:spPr>
            <a:xfrm>
              <a:off x="9423918" y="920019"/>
              <a:ext cx="26281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" panose="020B0604020202020204" pitchFamily="34" charset="0"/>
                </a:rPr>
                <a:t>35% : </a:t>
              </a:r>
              <a:r>
                <a:rPr lang="en-US" dirty="0">
                  <a:solidFill>
                    <a:schemeClr val="bg1"/>
                  </a:solidFill>
                </a:rPr>
                <a:t> Clayey </a:t>
              </a:r>
              <a:r>
                <a:rPr lang="en-US" dirty="0" err="1">
                  <a:solidFill>
                    <a:schemeClr val="bg1"/>
                  </a:solidFill>
                </a:rPr>
                <a:t>Blackbrush</a:t>
              </a:r>
              <a:r>
                <a:rPr lang="en-US" dirty="0">
                  <a:solidFill>
                    <a:schemeClr val="bg1"/>
                  </a:solidFill>
                </a:rPr>
                <a:t> Mixed Shrubland</a:t>
              </a:r>
              <a:endParaRPr lang="en-US" dirty="0">
                <a:solidFill>
                  <a:schemeClr val="bg1"/>
                </a:solidFill>
                <a:latin typeface="Abadi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490172-5AC1-48B2-9C41-BDFF41D4AB09}"/>
                </a:ext>
              </a:extLst>
            </p:cNvPr>
            <p:cNvSpPr txBox="1"/>
            <p:nvPr/>
          </p:nvSpPr>
          <p:spPr>
            <a:xfrm>
              <a:off x="8982891" y="4065352"/>
              <a:ext cx="195258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Abadi" panose="020B0604020202020204" pitchFamily="34" charset="0"/>
                </a:rPr>
                <a:t>27% : </a:t>
              </a:r>
              <a:r>
                <a:rPr lang="en-US" dirty="0">
                  <a:solidFill>
                    <a:schemeClr val="bg1"/>
                  </a:solidFill>
                </a:rPr>
                <a:t> Sandy Mesquite Savanna Grassland</a:t>
              </a:r>
              <a:endParaRPr lang="en-US" dirty="0">
                <a:solidFill>
                  <a:schemeClr val="bg1"/>
                </a:solidFill>
                <a:latin typeface="Abadi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013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18009F-DFB3-469B-A858-E5FB840A7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53" t="22488" r="21632" b="17372"/>
          <a:stretch/>
        </p:blipFill>
        <p:spPr>
          <a:xfrm>
            <a:off x="1642921" y="901648"/>
            <a:ext cx="9010885" cy="53464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B3C6DD-C0C6-4690-B64F-0269B2230DF1}"/>
              </a:ext>
            </a:extLst>
          </p:cNvPr>
          <p:cNvSpPr txBox="1"/>
          <p:nvPr/>
        </p:nvSpPr>
        <p:spPr>
          <a:xfrm>
            <a:off x="2788298" y="139959"/>
            <a:ext cx="6615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Fort Brown Resaca Watershed Ecoregions</a:t>
            </a:r>
          </a:p>
        </p:txBody>
      </p:sp>
    </p:spTree>
    <p:extLst>
      <p:ext uri="{BB962C8B-B14F-4D97-AF65-F5344CB8AC3E}">
        <p14:creationId xmlns:p14="http://schemas.microsoft.com/office/powerpoint/2010/main" val="330904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3574-2631-40FF-9921-186C3458B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Donut Plot of Fort Brown Resaca Watershed Ecoregions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63B71-A2C0-4D4D-8BFE-53ECAC953E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4" t="33126" r="65348" b="24726"/>
          <a:stretch/>
        </p:blipFill>
        <p:spPr>
          <a:xfrm>
            <a:off x="838200" y="1724105"/>
            <a:ext cx="3606478" cy="5111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598CD7-AABA-4BD4-BA48-B6DA18BFF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69" t="25464" r="45791" b="23544"/>
          <a:stretch/>
        </p:blipFill>
        <p:spPr>
          <a:xfrm>
            <a:off x="5243330" y="1667826"/>
            <a:ext cx="6619755" cy="51679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3D326C-1EF3-4CEE-A4DA-C2E2A1FED9A6}"/>
              </a:ext>
            </a:extLst>
          </p:cNvPr>
          <p:cNvCxnSpPr>
            <a:cxnSpLocks/>
          </p:cNvCxnSpPr>
          <p:nvPr/>
        </p:nvCxnSpPr>
        <p:spPr>
          <a:xfrm flipH="1">
            <a:off x="4317358" y="4583575"/>
            <a:ext cx="486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36E1AE-46DE-4A32-8954-A36F4815B595}"/>
              </a:ext>
            </a:extLst>
          </p:cNvPr>
          <p:cNvCxnSpPr>
            <a:cxnSpLocks/>
          </p:cNvCxnSpPr>
          <p:nvPr/>
        </p:nvCxnSpPr>
        <p:spPr>
          <a:xfrm flipH="1">
            <a:off x="4317358" y="4990618"/>
            <a:ext cx="486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1010F5-7B5F-4289-92F6-C787DC786C1E}"/>
              </a:ext>
            </a:extLst>
          </p:cNvPr>
          <p:cNvCxnSpPr>
            <a:cxnSpLocks/>
          </p:cNvCxnSpPr>
          <p:nvPr/>
        </p:nvCxnSpPr>
        <p:spPr>
          <a:xfrm flipH="1">
            <a:off x="4317358" y="6553201"/>
            <a:ext cx="4861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605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097E12-58F8-4F27-AA8F-20306AA17B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2" t="33417" r="11615" b="5824"/>
          <a:stretch/>
        </p:blipFill>
        <p:spPr>
          <a:xfrm>
            <a:off x="151628" y="552690"/>
            <a:ext cx="11888743" cy="575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9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7B36E27-D925-4B95-B9BB-A711B31B1399}"/>
              </a:ext>
            </a:extLst>
          </p:cNvPr>
          <p:cNvGrpSpPr/>
          <p:nvPr/>
        </p:nvGrpSpPr>
        <p:grpSpPr>
          <a:xfrm>
            <a:off x="159192" y="453821"/>
            <a:ext cx="12032809" cy="5751036"/>
            <a:chOff x="159192" y="453821"/>
            <a:chExt cx="12032809" cy="5751036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F574F26-12BE-4898-B0EB-A8806F06854B}"/>
                </a:ext>
              </a:extLst>
            </p:cNvPr>
            <p:cNvSpPr txBox="1"/>
            <p:nvPr/>
          </p:nvSpPr>
          <p:spPr>
            <a:xfrm>
              <a:off x="1615440" y="453821"/>
              <a:ext cx="896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Fort Brown Resaca Watershed Ecoregions (% Area in Meters)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D9D5085-EBCF-4268-93E1-40A699C3D0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2027" y="5533342"/>
              <a:ext cx="5813071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5525EA-A101-43B0-B19C-EF41415184EB}"/>
                </a:ext>
              </a:extLst>
            </p:cNvPr>
            <p:cNvSpPr txBox="1"/>
            <p:nvPr/>
          </p:nvSpPr>
          <p:spPr>
            <a:xfrm>
              <a:off x="7436722" y="1425034"/>
              <a:ext cx="4608376" cy="35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: </a:t>
              </a:r>
              <a:r>
                <a:rPr lang="en-US" b="1" dirty="0"/>
                <a:t>3 %</a:t>
              </a:r>
              <a:r>
                <a:rPr lang="en-US" dirty="0"/>
                <a:t> </a:t>
              </a:r>
              <a:r>
                <a:rPr lang="en-US" sz="1600" dirty="0"/>
                <a:t>Tamaulipan Mixed Deciduous Thornscrub </a:t>
              </a:r>
              <a:r>
                <a:rPr lang="en-US" dirty="0"/>
                <a:t>	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43A3C3-0416-4C59-9734-1ED84705E270}"/>
                </a:ext>
              </a:extLst>
            </p:cNvPr>
            <p:cNvSpPr txBox="1"/>
            <p:nvPr/>
          </p:nvSpPr>
          <p:spPr>
            <a:xfrm>
              <a:off x="7583625" y="5145831"/>
              <a:ext cx="4608376" cy="35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</a:t>
              </a:r>
              <a:r>
                <a:rPr lang="en-US" b="1" dirty="0"/>
                <a:t>72 % </a:t>
              </a:r>
              <a:r>
                <a:rPr lang="en-US" sz="1600" dirty="0"/>
                <a:t>Agricultural/ Human-related Mapped Types 	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25B702-69CE-4D17-9FC2-FCEB178B1DE6}"/>
                </a:ext>
              </a:extLst>
            </p:cNvPr>
            <p:cNvSpPr/>
            <p:nvPr/>
          </p:nvSpPr>
          <p:spPr>
            <a:xfrm>
              <a:off x="6312804" y="3184365"/>
              <a:ext cx="362057" cy="112338"/>
            </a:xfrm>
            <a:prstGeom prst="rect">
              <a:avLst/>
            </a:prstGeom>
            <a:solidFill>
              <a:srgbClr val="FB69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4583916-7291-4642-94DD-35A98F4C99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79" t="38816" r="39379" b="55338"/>
            <a:stretch/>
          </p:blipFill>
          <p:spPr bwMode="auto">
            <a:xfrm>
              <a:off x="6260181" y="1470407"/>
              <a:ext cx="1386107" cy="30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96DB4C9B-B267-4335-B6C7-8131429ECB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85" t="32241" r="43381" b="63601"/>
            <a:stretch/>
          </p:blipFill>
          <p:spPr bwMode="auto">
            <a:xfrm>
              <a:off x="6719143" y="1896801"/>
              <a:ext cx="573995" cy="264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5FB45E5D-F190-40C6-B76E-8D0BB01E76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25" t="44154" r="39833" b="50000"/>
            <a:stretch/>
          </p:blipFill>
          <p:spPr bwMode="auto">
            <a:xfrm>
              <a:off x="6235802" y="2443221"/>
              <a:ext cx="1386109" cy="30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247D463D-122C-48E0-BE9F-B03F77B4F1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5" t="36816" r="43532" b="58972"/>
            <a:stretch/>
          </p:blipFill>
          <p:spPr bwMode="auto">
            <a:xfrm>
              <a:off x="6719143" y="2869616"/>
              <a:ext cx="581940" cy="26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>
              <a:extLst>
                <a:ext uri="{FF2B5EF4-FFF2-40B4-BE49-F238E27FC236}">
                  <a16:creationId xmlns:a16="http://schemas.microsoft.com/office/drawing/2014/main" id="{89E9759E-B5AC-4C2E-B521-44B8983FC7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2" t="41088" r="43575" b="54387"/>
            <a:stretch/>
          </p:blipFill>
          <p:spPr bwMode="auto">
            <a:xfrm>
              <a:off x="6719143" y="3111020"/>
              <a:ext cx="581940" cy="284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319C3E20-7FB0-4287-B497-AB5C99C62D27}"/>
                </a:ext>
              </a:extLst>
            </p:cNvPr>
            <p:cNvCxnSpPr>
              <a:cxnSpLocks/>
            </p:cNvCxnSpPr>
            <p:nvPr/>
          </p:nvCxnSpPr>
          <p:spPr>
            <a:xfrm>
              <a:off x="6235802" y="1784042"/>
              <a:ext cx="5315496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AC1FA7-03A4-46C6-A848-103E036D30AE}"/>
                </a:ext>
              </a:extLst>
            </p:cNvPr>
            <p:cNvCxnSpPr>
              <a:cxnSpLocks/>
            </p:cNvCxnSpPr>
            <p:nvPr/>
          </p:nvCxnSpPr>
          <p:spPr>
            <a:xfrm>
              <a:off x="6256961" y="2752668"/>
              <a:ext cx="343009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AE38D0CB-D1C4-4D96-9A7C-0C713F502F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82" t="50688" r="39076" b="43466"/>
            <a:stretch/>
          </p:blipFill>
          <p:spPr bwMode="auto">
            <a:xfrm>
              <a:off x="6256961" y="3721782"/>
              <a:ext cx="1386109" cy="30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8B22A706-7F4A-4ED7-8CA0-B3CFABCA9A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23" t="45311" r="43565" b="49916"/>
            <a:stretch/>
          </p:blipFill>
          <p:spPr bwMode="auto">
            <a:xfrm>
              <a:off x="6681632" y="4109347"/>
              <a:ext cx="637898" cy="300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6A61F015-B0B9-4F15-93E1-843D714639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2" t="49916" r="43565" b="45559"/>
            <a:stretch/>
          </p:blipFill>
          <p:spPr bwMode="auto">
            <a:xfrm>
              <a:off x="6748401" y="4374254"/>
              <a:ext cx="562082" cy="275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DFA120-113F-4D9B-B1A8-A30383511250}"/>
                </a:ext>
              </a:extLst>
            </p:cNvPr>
            <p:cNvCxnSpPr>
              <a:cxnSpLocks/>
            </p:cNvCxnSpPr>
            <p:nvPr/>
          </p:nvCxnSpPr>
          <p:spPr>
            <a:xfrm>
              <a:off x="6244770" y="3991905"/>
              <a:ext cx="524619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pic>
          <p:nvPicPr>
            <p:cNvPr id="22" name="Picture 6">
              <a:extLst>
                <a:ext uri="{FF2B5EF4-FFF2-40B4-BE49-F238E27FC236}">
                  <a16:creationId xmlns:a16="http://schemas.microsoft.com/office/drawing/2014/main" id="{20FC3679-B7C0-4258-BBD3-E526C9E675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82" t="55812" r="39776" b="38342"/>
            <a:stretch/>
          </p:blipFill>
          <p:spPr bwMode="auto">
            <a:xfrm>
              <a:off x="6256407" y="5191454"/>
              <a:ext cx="1386109" cy="309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8">
              <a:extLst>
                <a:ext uri="{FF2B5EF4-FFF2-40B4-BE49-F238E27FC236}">
                  <a16:creationId xmlns:a16="http://schemas.microsoft.com/office/drawing/2014/main" id="{96FA71A2-BBE0-4186-B2D1-CC7864B058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05" t="59035" r="43458" b="36441"/>
            <a:stretch/>
          </p:blipFill>
          <p:spPr bwMode="auto">
            <a:xfrm>
              <a:off x="6706399" y="5650785"/>
              <a:ext cx="571619" cy="26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7438E3AB-2FD2-4CE5-AE58-AAA4A74CED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4" t="64403" r="43103" b="31072"/>
            <a:stretch/>
          </p:blipFill>
          <p:spPr bwMode="auto">
            <a:xfrm>
              <a:off x="6754377" y="5939616"/>
              <a:ext cx="541667" cy="265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605A738-0E07-423E-B555-44CE7B8A6BC0}"/>
                </a:ext>
              </a:extLst>
            </p:cNvPr>
            <p:cNvSpPr txBox="1"/>
            <p:nvPr/>
          </p:nvSpPr>
          <p:spPr>
            <a:xfrm>
              <a:off x="7134235" y="2416729"/>
              <a:ext cx="2429737" cy="35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</a:t>
              </a:r>
              <a:r>
                <a:rPr lang="en-US" sz="1600" b="1" dirty="0"/>
                <a:t>4</a:t>
              </a:r>
              <a:r>
                <a:rPr lang="en-US" b="1" dirty="0"/>
                <a:t> %</a:t>
              </a:r>
              <a:r>
                <a:rPr lang="en-US" sz="1600" dirty="0"/>
                <a:t> Tamaulipan Floodplain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26EA2A-5A3A-4896-923B-1D4D484978B2}"/>
                </a:ext>
              </a:extLst>
            </p:cNvPr>
            <p:cNvSpPr txBox="1"/>
            <p:nvPr/>
          </p:nvSpPr>
          <p:spPr>
            <a:xfrm>
              <a:off x="7621912" y="3650781"/>
              <a:ext cx="3733783" cy="35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</a:t>
              </a:r>
              <a:r>
                <a:rPr lang="en-US" b="1" dirty="0"/>
                <a:t>21 % </a:t>
              </a:r>
              <a:r>
                <a:rPr lang="en-US" sz="1600" dirty="0"/>
                <a:t>Mainly Natural Azonal Mapped Types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27C2FED-309F-4D86-BEEE-449F209F9414}"/>
                </a:ext>
              </a:extLst>
            </p:cNvPr>
            <p:cNvSpPr txBox="1"/>
            <p:nvPr/>
          </p:nvSpPr>
          <p:spPr>
            <a:xfrm>
              <a:off x="7196578" y="1829505"/>
              <a:ext cx="3722150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3 % Clayey Blackbrush Mixed Shrubland 	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9297FA4-B24F-482F-B6A8-B0BD14F8BD6D}"/>
                </a:ext>
              </a:extLst>
            </p:cNvPr>
            <p:cNvSpPr txBox="1"/>
            <p:nvPr/>
          </p:nvSpPr>
          <p:spPr>
            <a:xfrm>
              <a:off x="7267447" y="2813217"/>
              <a:ext cx="3722150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3 % Floodplain Herbaceous Wetland 	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9ABA26-C251-4BE3-B459-57CD5B52B0EA}"/>
                </a:ext>
              </a:extLst>
            </p:cNvPr>
            <p:cNvSpPr txBox="1"/>
            <p:nvPr/>
          </p:nvSpPr>
          <p:spPr>
            <a:xfrm>
              <a:off x="7270348" y="3077519"/>
              <a:ext cx="4046916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1 % Floodplain Evergreen Forest and Woodland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7E0319E-46C4-4C47-9E74-7C7DF0C4392E}"/>
                </a:ext>
              </a:extLst>
            </p:cNvPr>
            <p:cNvSpPr txBox="1"/>
            <p:nvPr/>
          </p:nvSpPr>
          <p:spPr>
            <a:xfrm>
              <a:off x="7263315" y="4099854"/>
              <a:ext cx="1677368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13 % Open Water</a:t>
              </a:r>
            </a:p>
          </p:txBody>
        </p:sp>
        <p:pic>
          <p:nvPicPr>
            <p:cNvPr id="54" name="Picture 8">
              <a:extLst>
                <a:ext uri="{FF2B5EF4-FFF2-40B4-BE49-F238E27FC236}">
                  <a16:creationId xmlns:a16="http://schemas.microsoft.com/office/drawing/2014/main" id="{DE336531-F09E-43D1-8C98-9C9AA45277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73" t="54548" r="43484" b="40927"/>
            <a:stretch/>
          </p:blipFill>
          <p:spPr bwMode="auto">
            <a:xfrm>
              <a:off x="6758098" y="4643521"/>
              <a:ext cx="548304" cy="268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D7B2034-613C-42C0-B04B-FE5E616ACF99}"/>
                </a:ext>
              </a:extLst>
            </p:cNvPr>
            <p:cNvSpPr/>
            <p:nvPr/>
          </p:nvSpPr>
          <p:spPr>
            <a:xfrm>
              <a:off x="6312804" y="2909127"/>
              <a:ext cx="362057" cy="112338"/>
            </a:xfrm>
            <a:prstGeom prst="rect">
              <a:avLst/>
            </a:prstGeom>
            <a:solidFill>
              <a:srgbClr val="FCAB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34095D-1A20-4754-9CE2-097B3902B567}"/>
                </a:ext>
              </a:extLst>
            </p:cNvPr>
            <p:cNvSpPr/>
            <p:nvPr/>
          </p:nvSpPr>
          <p:spPr>
            <a:xfrm>
              <a:off x="6312804" y="1945420"/>
              <a:ext cx="362057" cy="112338"/>
            </a:xfrm>
            <a:prstGeom prst="rect">
              <a:avLst/>
            </a:prstGeom>
            <a:solidFill>
              <a:srgbClr val="6AA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B981312-30D8-4030-B60C-438648E3868F}"/>
                </a:ext>
              </a:extLst>
            </p:cNvPr>
            <p:cNvSpPr/>
            <p:nvPr/>
          </p:nvSpPr>
          <p:spPr>
            <a:xfrm>
              <a:off x="6312804" y="4203356"/>
              <a:ext cx="362057" cy="112338"/>
            </a:xfrm>
            <a:prstGeom prst="rect">
              <a:avLst/>
            </a:prstGeom>
            <a:solidFill>
              <a:srgbClr val="98D5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30FF97D-C8D9-40A3-8376-458AF2AFFDE2}"/>
                </a:ext>
              </a:extLst>
            </p:cNvPr>
            <p:cNvSpPr/>
            <p:nvPr/>
          </p:nvSpPr>
          <p:spPr>
            <a:xfrm>
              <a:off x="6312804" y="4479768"/>
              <a:ext cx="362057" cy="112338"/>
            </a:xfrm>
            <a:prstGeom prst="rect">
              <a:avLst/>
            </a:prstGeom>
            <a:solidFill>
              <a:srgbClr val="73C4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82A9AB5-F1DE-41B1-BB3A-1477140110A2}"/>
                </a:ext>
              </a:extLst>
            </p:cNvPr>
            <p:cNvSpPr/>
            <p:nvPr/>
          </p:nvSpPr>
          <p:spPr>
            <a:xfrm>
              <a:off x="6313209" y="4727107"/>
              <a:ext cx="362057" cy="112338"/>
            </a:xfrm>
            <a:prstGeom prst="rect">
              <a:avLst/>
            </a:prstGeom>
            <a:solidFill>
              <a:srgbClr val="4BB0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EC91B5A-FAAC-4091-8C89-518ACCEAA757}"/>
                </a:ext>
              </a:extLst>
            </p:cNvPr>
            <p:cNvSpPr/>
            <p:nvPr/>
          </p:nvSpPr>
          <p:spPr>
            <a:xfrm>
              <a:off x="6326762" y="5752331"/>
              <a:ext cx="362057" cy="112338"/>
            </a:xfrm>
            <a:prstGeom prst="rect">
              <a:avLst/>
            </a:prstGeom>
            <a:solidFill>
              <a:srgbClr val="B6B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A54232D-AA72-4FF4-AAAB-3291998F8765}"/>
                </a:ext>
              </a:extLst>
            </p:cNvPr>
            <p:cNvSpPr/>
            <p:nvPr/>
          </p:nvSpPr>
          <p:spPr>
            <a:xfrm>
              <a:off x="6329145" y="5993690"/>
              <a:ext cx="362057" cy="112338"/>
            </a:xfrm>
            <a:prstGeom prst="rect">
              <a:avLst/>
            </a:prstGeom>
            <a:solidFill>
              <a:srgbClr val="CECF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B8839AC-D2E6-4771-8A54-BEC8B88AA2BF}"/>
                </a:ext>
              </a:extLst>
            </p:cNvPr>
            <p:cNvSpPr txBox="1"/>
            <p:nvPr/>
          </p:nvSpPr>
          <p:spPr>
            <a:xfrm>
              <a:off x="7263315" y="4355134"/>
              <a:ext cx="2835924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4 % Disturbance Grassland 	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6704273-096A-473E-A8B1-3D5BF2A67946}"/>
                </a:ext>
              </a:extLst>
            </p:cNvPr>
            <p:cNvSpPr txBox="1"/>
            <p:nvPr/>
          </p:nvSpPr>
          <p:spPr>
            <a:xfrm>
              <a:off x="7263315" y="4609547"/>
              <a:ext cx="1143970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4 % Barren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D053F9A-4F5F-4DFF-B1A3-38CED6357C93}"/>
                </a:ext>
              </a:extLst>
            </p:cNvPr>
            <p:cNvSpPr txBox="1"/>
            <p:nvPr/>
          </p:nvSpPr>
          <p:spPr>
            <a:xfrm>
              <a:off x="7195054" y="5631345"/>
              <a:ext cx="2311143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53 % Urban Low Intensity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1BD5466-9AD9-4A05-AC86-041F19E9BCB5}"/>
                </a:ext>
              </a:extLst>
            </p:cNvPr>
            <p:cNvSpPr txBox="1"/>
            <p:nvPr/>
          </p:nvSpPr>
          <p:spPr>
            <a:xfrm>
              <a:off x="7195054" y="5867115"/>
              <a:ext cx="2345791" cy="327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: 19 % Urban High Intensity</a:t>
              </a:r>
            </a:p>
          </p:txBody>
        </p:sp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317870A2-9BAA-4A53-B8B7-B9CDB02C0C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99" y="1774640"/>
              <a:ext cx="4137930" cy="4184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84C15D-C1BF-401E-9798-D3818731AFFA}"/>
                </a:ext>
              </a:extLst>
            </p:cNvPr>
            <p:cNvSpPr txBox="1"/>
            <p:nvPr/>
          </p:nvSpPr>
          <p:spPr>
            <a:xfrm>
              <a:off x="5048557" y="3499398"/>
              <a:ext cx="887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TMDT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544C95-8621-4913-8B55-F1002A8ECFE1}"/>
                </a:ext>
              </a:extLst>
            </p:cNvPr>
            <p:cNvSpPr txBox="1"/>
            <p:nvPr/>
          </p:nvSpPr>
          <p:spPr>
            <a:xfrm>
              <a:off x="4949290" y="3029298"/>
              <a:ext cx="8870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TF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65D6991-41B9-4942-8051-4D03C3AAC7B1}"/>
                </a:ext>
              </a:extLst>
            </p:cNvPr>
            <p:cNvSpPr txBox="1"/>
            <p:nvPr/>
          </p:nvSpPr>
          <p:spPr>
            <a:xfrm>
              <a:off x="159192" y="3540334"/>
              <a:ext cx="993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AHRMT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741696F-7E6E-4730-8BF1-2D6A9CBE6971}"/>
                </a:ext>
              </a:extLst>
            </p:cNvPr>
            <p:cNvSpPr txBox="1"/>
            <p:nvPr/>
          </p:nvSpPr>
          <p:spPr>
            <a:xfrm>
              <a:off x="3456120" y="1597279"/>
              <a:ext cx="11839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MNAMT</a:t>
              </a:r>
            </a:p>
          </p:txBody>
        </p:sp>
        <p:pic>
          <p:nvPicPr>
            <p:cNvPr id="65" name="Picture 8">
              <a:extLst>
                <a:ext uri="{FF2B5EF4-FFF2-40B4-BE49-F238E27FC236}">
                  <a16:creationId xmlns:a16="http://schemas.microsoft.com/office/drawing/2014/main" id="{C2FF067A-B8DE-428A-9977-A6E6DAB62B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82" t="41088" r="43575" b="54387"/>
            <a:stretch/>
          </p:blipFill>
          <p:spPr bwMode="auto">
            <a:xfrm>
              <a:off x="3561526" y="3207558"/>
              <a:ext cx="663894" cy="32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8">
              <a:extLst>
                <a:ext uri="{FF2B5EF4-FFF2-40B4-BE49-F238E27FC236}">
                  <a16:creationId xmlns:a16="http://schemas.microsoft.com/office/drawing/2014/main" id="{20C381A4-632C-4988-A9C7-E19FB07FCB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23" t="45311" r="43565" b="49916"/>
            <a:stretch/>
          </p:blipFill>
          <p:spPr bwMode="auto">
            <a:xfrm>
              <a:off x="3489662" y="2919194"/>
              <a:ext cx="727734" cy="340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8">
              <a:extLst>
                <a:ext uri="{FF2B5EF4-FFF2-40B4-BE49-F238E27FC236}">
                  <a16:creationId xmlns:a16="http://schemas.microsoft.com/office/drawing/2014/main" id="{AAC0B5E1-0B03-46E4-A656-EE2978E5CC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92" t="49916" r="43565" b="45559"/>
            <a:stretch/>
          </p:blipFill>
          <p:spPr bwMode="auto">
            <a:xfrm>
              <a:off x="3177693" y="2572976"/>
              <a:ext cx="641241" cy="311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8">
              <a:extLst>
                <a:ext uri="{FF2B5EF4-FFF2-40B4-BE49-F238E27FC236}">
                  <a16:creationId xmlns:a16="http://schemas.microsoft.com/office/drawing/2014/main" id="{3CBCA086-43B2-439E-BBA4-ED066A3B4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05" t="59035" r="43458" b="36441"/>
            <a:stretch/>
          </p:blipFill>
          <p:spPr bwMode="auto">
            <a:xfrm>
              <a:off x="1789442" y="4142818"/>
              <a:ext cx="652121" cy="30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>
              <a:extLst>
                <a:ext uri="{FF2B5EF4-FFF2-40B4-BE49-F238E27FC236}">
                  <a16:creationId xmlns:a16="http://schemas.microsoft.com/office/drawing/2014/main" id="{94CA50B3-1F08-48C4-9155-DD1ACB1A49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954" t="64403" r="43103" b="31072"/>
            <a:stretch/>
          </p:blipFill>
          <p:spPr bwMode="auto">
            <a:xfrm>
              <a:off x="3626046" y="4437020"/>
              <a:ext cx="617951" cy="30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">
              <a:extLst>
                <a:ext uri="{FF2B5EF4-FFF2-40B4-BE49-F238E27FC236}">
                  <a16:creationId xmlns:a16="http://schemas.microsoft.com/office/drawing/2014/main" id="{938763A1-784E-4DBD-ADCF-0615BB6BED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73" t="54548" r="43484" b="40927"/>
            <a:stretch/>
          </p:blipFill>
          <p:spPr bwMode="auto">
            <a:xfrm>
              <a:off x="2418645" y="2580231"/>
              <a:ext cx="625523" cy="304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8">
              <a:extLst>
                <a:ext uri="{FF2B5EF4-FFF2-40B4-BE49-F238E27FC236}">
                  <a16:creationId xmlns:a16="http://schemas.microsoft.com/office/drawing/2014/main" id="{36A71411-2B64-4CD4-A278-2124FABF26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85" t="32241" r="43381" b="63601"/>
            <a:stretch/>
          </p:blipFill>
          <p:spPr bwMode="auto">
            <a:xfrm>
              <a:off x="3589166" y="3748840"/>
              <a:ext cx="654831" cy="29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8">
              <a:extLst>
                <a:ext uri="{FF2B5EF4-FFF2-40B4-BE49-F238E27FC236}">
                  <a16:creationId xmlns:a16="http://schemas.microsoft.com/office/drawing/2014/main" id="{4EB6DB22-ABE2-4767-A45F-4D20F886A2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25" t="36816" r="43532" b="58972"/>
            <a:stretch/>
          </p:blipFill>
          <p:spPr bwMode="auto">
            <a:xfrm>
              <a:off x="3554965" y="3480663"/>
              <a:ext cx="663895" cy="30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C7F5044-052D-4BCF-A3B0-5C5772B5E78F}"/>
                </a:ext>
              </a:extLst>
            </p:cNvPr>
            <p:cNvCxnSpPr>
              <a:cxnSpLocks/>
              <a:stCxn id="65" idx="3"/>
            </p:cNvCxnSpPr>
            <p:nvPr/>
          </p:nvCxnSpPr>
          <p:spPr>
            <a:xfrm flipV="1">
              <a:off x="4225420" y="3229891"/>
              <a:ext cx="344976" cy="139022"/>
            </a:xfrm>
            <a:prstGeom prst="straightConnector1">
              <a:avLst/>
            </a:prstGeom>
            <a:ln>
              <a:solidFill>
                <a:srgbClr val="FB694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5C3BDB7-0FBD-4CC1-A75E-0E7AC952BDAE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 flipV="1">
              <a:off x="4218860" y="3460758"/>
              <a:ext cx="407433" cy="170094"/>
            </a:xfrm>
            <a:prstGeom prst="straightConnector1">
              <a:avLst/>
            </a:prstGeom>
            <a:ln>
              <a:solidFill>
                <a:srgbClr val="FCAB8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9D18487-9EC0-4C6F-B05F-30B496E09F25}"/>
                </a:ext>
              </a:extLst>
            </p:cNvPr>
            <p:cNvCxnSpPr>
              <a:cxnSpLocks/>
              <a:stCxn id="73" idx="3"/>
            </p:cNvCxnSpPr>
            <p:nvPr/>
          </p:nvCxnSpPr>
          <p:spPr>
            <a:xfrm flipV="1">
              <a:off x="4243997" y="3730242"/>
              <a:ext cx="427478" cy="168374"/>
            </a:xfrm>
            <a:prstGeom prst="straightConnector1">
              <a:avLst/>
            </a:prstGeom>
            <a:ln>
              <a:solidFill>
                <a:srgbClr val="6AAED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F380D2B-6C90-497F-8ABC-8BB0E24E0B05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V="1">
              <a:off x="2731407" y="2307879"/>
              <a:ext cx="119536" cy="272352"/>
            </a:xfrm>
            <a:prstGeom prst="straightConnector1">
              <a:avLst/>
            </a:prstGeom>
            <a:ln>
              <a:solidFill>
                <a:srgbClr val="4BB0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DAF4E02-78F1-42CE-8F31-D938259831B5}"/>
                </a:ext>
              </a:extLst>
            </p:cNvPr>
            <p:cNvCxnSpPr>
              <a:cxnSpLocks/>
              <a:stCxn id="69" idx="0"/>
            </p:cNvCxnSpPr>
            <p:nvPr/>
          </p:nvCxnSpPr>
          <p:spPr>
            <a:xfrm flipH="1" flipV="1">
              <a:off x="3431630" y="2321908"/>
              <a:ext cx="66684" cy="251068"/>
            </a:xfrm>
            <a:prstGeom prst="straightConnector1">
              <a:avLst/>
            </a:prstGeom>
            <a:ln>
              <a:solidFill>
                <a:srgbClr val="73C4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7A18244B-EBCA-43AD-BEF4-7815450DCF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0101" y="2732260"/>
              <a:ext cx="116042" cy="224230"/>
            </a:xfrm>
            <a:prstGeom prst="straightConnector1">
              <a:avLst/>
            </a:prstGeom>
            <a:ln>
              <a:solidFill>
                <a:srgbClr val="98D59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E0EE64B-C8D9-4F93-BD10-30B0C88F4E44}"/>
                </a:ext>
              </a:extLst>
            </p:cNvPr>
            <p:cNvCxnSpPr>
              <a:cxnSpLocks/>
              <a:stCxn id="71" idx="2"/>
            </p:cNvCxnSpPr>
            <p:nvPr/>
          </p:nvCxnSpPr>
          <p:spPr>
            <a:xfrm>
              <a:off x="3935022" y="4737397"/>
              <a:ext cx="214356" cy="301867"/>
            </a:xfrm>
            <a:prstGeom prst="straightConnector1">
              <a:avLst/>
            </a:prstGeom>
            <a:ln>
              <a:solidFill>
                <a:srgbClr val="CECFE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95EA99B-3DAB-49EE-B8FB-C5CA812F9CBE}"/>
                </a:ext>
              </a:extLst>
            </p:cNvPr>
            <p:cNvCxnSpPr>
              <a:cxnSpLocks/>
              <a:stCxn id="70" idx="2"/>
            </p:cNvCxnSpPr>
            <p:nvPr/>
          </p:nvCxnSpPr>
          <p:spPr>
            <a:xfrm flipH="1">
              <a:off x="1889879" y="4443195"/>
              <a:ext cx="225624" cy="382670"/>
            </a:xfrm>
            <a:prstGeom prst="straightConnector1">
              <a:avLst/>
            </a:prstGeom>
            <a:ln>
              <a:solidFill>
                <a:srgbClr val="B6B6D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5030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F39BD-9EAA-44A2-B142-5AD9C88B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Land Use in the RGV and Fort Brown</a:t>
            </a:r>
            <a:br>
              <a:rPr lang="en-US" dirty="0"/>
            </a:br>
            <a:r>
              <a:rPr lang="en-US" dirty="0"/>
              <a:t>Resaca Watershed using TPWD Ecoregions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8041-4D6E-4840-8769-AAFBAF5EF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825624"/>
            <a:ext cx="11927840" cy="5032375"/>
          </a:xfrm>
        </p:spPr>
        <p:txBody>
          <a:bodyPr>
            <a:normAutofit/>
          </a:bodyPr>
          <a:lstStyle/>
          <a:p>
            <a:r>
              <a:rPr lang="en-US" dirty="0"/>
              <a:t>Texas Parks and Wildlife Ecological Systems Classification and Mapping Project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Western Gulf Coastal Plain</a:t>
            </a:r>
            <a:r>
              <a:rPr lang="en-US" dirty="0"/>
              <a:t> and </a:t>
            </a:r>
            <a:r>
              <a:rPr lang="en-US" b="1" dirty="0"/>
              <a:t>The Southern Texas Plains </a:t>
            </a:r>
            <a:r>
              <a:rPr lang="en-US" dirty="0"/>
              <a:t>ecoregions shapefiles</a:t>
            </a:r>
          </a:p>
          <a:p>
            <a:r>
              <a:rPr lang="en-US" dirty="0"/>
              <a:t>Texas </a:t>
            </a:r>
            <a:r>
              <a:rPr lang="en-US" b="1" dirty="0"/>
              <a:t>County Boundaries</a:t>
            </a:r>
            <a:r>
              <a:rPr lang="en-US" dirty="0"/>
              <a:t> Detailed shapefile from GIS-</a:t>
            </a:r>
            <a:r>
              <a:rPr lang="en-US" dirty="0" err="1"/>
              <a:t>TxDot</a:t>
            </a:r>
            <a:endParaRPr lang="en-US" dirty="0"/>
          </a:p>
          <a:p>
            <a:r>
              <a:rPr lang="en-US" dirty="0"/>
              <a:t>The ecoregion shapefile was clipped using the clip feature to the following shapes: </a:t>
            </a:r>
          </a:p>
          <a:p>
            <a:pPr lvl="1"/>
            <a:r>
              <a:rPr lang="en-US" dirty="0"/>
              <a:t>Cameron county</a:t>
            </a:r>
          </a:p>
          <a:p>
            <a:pPr lvl="1"/>
            <a:r>
              <a:rPr lang="en-US" dirty="0"/>
              <a:t>Hidalgo county</a:t>
            </a:r>
          </a:p>
          <a:p>
            <a:pPr lvl="1"/>
            <a:r>
              <a:rPr lang="en-US" dirty="0"/>
              <a:t>Willacy county</a:t>
            </a:r>
          </a:p>
          <a:p>
            <a:pPr lvl="1"/>
            <a:r>
              <a:rPr lang="en-US" dirty="0"/>
              <a:t>Starr county</a:t>
            </a:r>
          </a:p>
          <a:p>
            <a:pPr lvl="1"/>
            <a:r>
              <a:rPr lang="en-US" dirty="0"/>
              <a:t>RGV</a:t>
            </a:r>
          </a:p>
          <a:p>
            <a:pPr lvl="1"/>
            <a:r>
              <a:rPr lang="en-US" dirty="0"/>
              <a:t>Fort Brown resaca watershed.</a:t>
            </a:r>
          </a:p>
        </p:txBody>
      </p:sp>
    </p:spTree>
    <p:extLst>
      <p:ext uri="{BB962C8B-B14F-4D97-AF65-F5344CB8AC3E}">
        <p14:creationId xmlns:p14="http://schemas.microsoft.com/office/powerpoint/2010/main" val="232098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EFDB-9D2C-43FE-BBB7-16CB7B5B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Biodiversity in RGV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40ED-1DA2-49FD-A16C-862C3A1E7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Load_shapefile_function</a:t>
            </a:r>
            <a:r>
              <a:rPr lang="en-US" dirty="0"/>
              <a:t> using </a:t>
            </a:r>
            <a:r>
              <a:rPr lang="en-US" dirty="0" err="1"/>
              <a:t>geopandas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17D394-67EE-4AE6-83B6-EFF221282C97}"/>
              </a:ext>
            </a:extLst>
          </p:cNvPr>
          <p:cNvGrpSpPr/>
          <p:nvPr/>
        </p:nvGrpSpPr>
        <p:grpSpPr>
          <a:xfrm>
            <a:off x="648183" y="2530113"/>
            <a:ext cx="3912682" cy="4310496"/>
            <a:chOff x="1361440" y="2655888"/>
            <a:chExt cx="2265680" cy="24860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28E6FCF-D39A-41B0-B84D-6F910AB3D4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250" t="24652" r="50167" b="48149"/>
            <a:stretch/>
          </p:blipFill>
          <p:spPr>
            <a:xfrm>
              <a:off x="1361440" y="2655888"/>
              <a:ext cx="2265680" cy="18653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792529-BCB2-437E-B602-D9D56CA6C9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50" t="76367" r="49667" b="14582"/>
            <a:stretch/>
          </p:blipFill>
          <p:spPr>
            <a:xfrm>
              <a:off x="1361440" y="4521200"/>
              <a:ext cx="2265680" cy="620712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47F2C96-D1D1-408F-BF5F-9FB498324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0" t="24652" r="32726" b="56019"/>
          <a:stretch/>
        </p:blipFill>
        <p:spPr>
          <a:xfrm>
            <a:off x="5133277" y="2472238"/>
            <a:ext cx="7000342" cy="21576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B97FD4-88AE-4C94-8509-B3BC30466F13}"/>
              </a:ext>
            </a:extLst>
          </p:cNvPr>
          <p:cNvSpPr txBox="1"/>
          <p:nvPr/>
        </p:nvSpPr>
        <p:spPr>
          <a:xfrm>
            <a:off x="200270" y="2530113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F76AF0-5139-4254-9550-C818A23340A3}"/>
              </a:ext>
            </a:extLst>
          </p:cNvPr>
          <p:cNvSpPr txBox="1"/>
          <p:nvPr/>
        </p:nvSpPr>
        <p:spPr>
          <a:xfrm>
            <a:off x="4695972" y="2471456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</a:t>
            </a:r>
          </a:p>
        </p:txBody>
      </p:sp>
    </p:spTree>
    <p:extLst>
      <p:ext uri="{BB962C8B-B14F-4D97-AF65-F5344CB8AC3E}">
        <p14:creationId xmlns:p14="http://schemas.microsoft.com/office/powerpoint/2010/main" val="488064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4A53B75-20BC-4588-A12D-EADFC7735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552450"/>
            <a:ext cx="840105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67F28E-7AE3-434B-8E2D-397FB340D6C0}"/>
              </a:ext>
            </a:extLst>
          </p:cNvPr>
          <p:cNvSpPr txBox="1"/>
          <p:nvPr/>
        </p:nvSpPr>
        <p:spPr>
          <a:xfrm>
            <a:off x="1279922" y="761035"/>
            <a:ext cx="615553" cy="533592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2800" dirty="0"/>
              <a:t>Total Number of Unique Ecoregions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1FF50-BA70-436E-A02E-0A8A7FDB079E}"/>
              </a:ext>
            </a:extLst>
          </p:cNvPr>
          <p:cNvSpPr txBox="1"/>
          <p:nvPr/>
        </p:nvSpPr>
        <p:spPr>
          <a:xfrm rot="5400000">
            <a:off x="6004321" y="3824384"/>
            <a:ext cx="615553" cy="533592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800" dirty="0"/>
              <a:t>County</a:t>
            </a:r>
          </a:p>
        </p:txBody>
      </p:sp>
    </p:spTree>
    <p:extLst>
      <p:ext uri="{BB962C8B-B14F-4D97-AF65-F5344CB8AC3E}">
        <p14:creationId xmlns:p14="http://schemas.microsoft.com/office/powerpoint/2010/main" val="146888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EFDB-9D2C-43FE-BBB7-16CB7B5B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Biodiversity in RGV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40ED-1DA2-49FD-A16C-862C3A1E7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Load RGV shapefile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2C0EB1-E1AC-4BD0-9207-687C61344EC8}"/>
              </a:ext>
            </a:extLst>
          </p:cNvPr>
          <p:cNvGrpSpPr/>
          <p:nvPr/>
        </p:nvGrpSpPr>
        <p:grpSpPr>
          <a:xfrm>
            <a:off x="91440" y="2467892"/>
            <a:ext cx="12009120" cy="4024983"/>
            <a:chOff x="182880" y="2445884"/>
            <a:chExt cx="12581682" cy="42168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02BA72-BBB8-4841-982F-52B59B279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956" t="30549" r="10443" b="8585"/>
            <a:stretch/>
          </p:blipFill>
          <p:spPr>
            <a:xfrm>
              <a:off x="182880" y="2488557"/>
              <a:ext cx="9217307" cy="41742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60E3B1A-B562-4370-A312-3BF33433D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493" t="29874" r="7912" b="8638"/>
            <a:stretch/>
          </p:blipFill>
          <p:spPr>
            <a:xfrm>
              <a:off x="9400187" y="2445884"/>
              <a:ext cx="3364375" cy="4216883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9B590-D355-460A-A1DE-E8D3D53B9DFA}"/>
              </a:ext>
            </a:extLst>
          </p:cNvPr>
          <p:cNvSpPr/>
          <p:nvPr/>
        </p:nvSpPr>
        <p:spPr>
          <a:xfrm>
            <a:off x="944880" y="2508622"/>
            <a:ext cx="475488" cy="1858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68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FC6F8-C9F0-46D2-8F67-42B95553A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Loops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D7108-6B52-4727-956F-A8A845B99159}"/>
              </a:ext>
            </a:extLst>
          </p:cNvPr>
          <p:cNvSpPr txBox="1"/>
          <p:nvPr/>
        </p:nvSpPr>
        <p:spPr>
          <a:xfrm>
            <a:off x="239072" y="2884249"/>
            <a:ext cx="4172764" cy="412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143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Assign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Veg_ID</a:t>
            </a:r>
            <a:r>
              <a:rPr lang="en-US" sz="2400" dirty="0">
                <a:solidFill>
                  <a:schemeClr val="bg1"/>
                </a:solidFill>
              </a:rPr>
              <a:t> unique values to Major Ecoregion Variables</a:t>
            </a:r>
          </a:p>
          <a:p>
            <a:pPr marL="5143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Create an empty </a:t>
            </a:r>
            <a:r>
              <a:rPr lang="en-US" sz="2400" b="1" dirty="0">
                <a:solidFill>
                  <a:schemeClr val="bg1"/>
                </a:solidFill>
              </a:rPr>
              <a:t>list</a:t>
            </a:r>
          </a:p>
          <a:p>
            <a:pPr marL="5143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Loop</a:t>
            </a:r>
            <a:r>
              <a:rPr lang="en-US" sz="2400" dirty="0">
                <a:solidFill>
                  <a:schemeClr val="bg1"/>
                </a:solidFill>
              </a:rPr>
              <a:t> through </a:t>
            </a:r>
            <a:r>
              <a:rPr lang="en-US" sz="2400" dirty="0" err="1">
                <a:solidFill>
                  <a:schemeClr val="bg1"/>
                </a:solidFill>
              </a:rPr>
              <a:t>Veg_ID</a:t>
            </a:r>
            <a:r>
              <a:rPr lang="en-US" sz="2400" dirty="0">
                <a:solidFill>
                  <a:schemeClr val="bg1"/>
                </a:solidFill>
              </a:rPr>
              <a:t> Column</a:t>
            </a:r>
          </a:p>
          <a:p>
            <a:pPr marL="5143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Append</a:t>
            </a:r>
            <a:r>
              <a:rPr lang="en-US" sz="2400" dirty="0">
                <a:solidFill>
                  <a:schemeClr val="bg1"/>
                </a:solidFill>
              </a:rPr>
              <a:t> list based on the variable that the </a:t>
            </a:r>
            <a:r>
              <a:rPr lang="en-US" sz="2400" dirty="0" err="1">
                <a:solidFill>
                  <a:schemeClr val="bg1"/>
                </a:solidFill>
              </a:rPr>
              <a:t>Veg_ID</a:t>
            </a:r>
            <a:r>
              <a:rPr lang="en-US" sz="2400" dirty="0">
                <a:solidFill>
                  <a:schemeClr val="bg1"/>
                </a:solidFill>
              </a:rPr>
              <a:t> corresponds to</a:t>
            </a:r>
          </a:p>
          <a:p>
            <a:pPr marL="5143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7722B-C6EF-4F2D-B05A-62BEA72B9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8" t="27555" r="31332" b="21037"/>
          <a:stretch/>
        </p:blipFill>
        <p:spPr>
          <a:xfrm>
            <a:off x="4893368" y="725005"/>
            <a:ext cx="6826154" cy="540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79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61DF69-8134-4E9E-95E3-E4BFB571C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72" t="23332" r="26678" b="16035"/>
          <a:stretch/>
        </p:blipFill>
        <p:spPr>
          <a:xfrm>
            <a:off x="233680" y="109086"/>
            <a:ext cx="6294121" cy="5203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F923B9-F680-430D-9B16-95FD1410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03" t="58339" r="36967" b="26584"/>
          <a:stretch/>
        </p:blipFill>
        <p:spPr>
          <a:xfrm>
            <a:off x="111760" y="5475224"/>
            <a:ext cx="4841508" cy="1294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F4F4F1-C38E-4A95-8D5F-3E7BF75E23B6}"/>
              </a:ext>
            </a:extLst>
          </p:cNvPr>
          <p:cNvSpPr txBox="1"/>
          <p:nvPr/>
        </p:nvSpPr>
        <p:spPr>
          <a:xfrm>
            <a:off x="526302" y="5138359"/>
            <a:ext cx="38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87049DF-D5F8-4D1E-BF4A-E83613FCF7CB}"/>
              </a:ext>
            </a:extLst>
          </p:cNvPr>
          <p:cNvGrpSpPr/>
          <p:nvPr/>
        </p:nvGrpSpPr>
        <p:grpSpPr>
          <a:xfrm>
            <a:off x="9602212" y="177532"/>
            <a:ext cx="2497196" cy="6639828"/>
            <a:chOff x="6527801" y="109086"/>
            <a:chExt cx="2187936" cy="58175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DF3BC2-67C3-4BC9-834C-F90159A7F6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584" t="15705" r="52666" b="31343"/>
            <a:stretch/>
          </p:blipFill>
          <p:spPr>
            <a:xfrm>
              <a:off x="6527801" y="109086"/>
              <a:ext cx="2187936" cy="41377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EF15728-746C-4822-87BD-040E47FDF5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2072" t="40351" r="53542" b="39473"/>
            <a:stretch/>
          </p:blipFill>
          <p:spPr>
            <a:xfrm>
              <a:off x="6622543" y="4350099"/>
              <a:ext cx="1998451" cy="157652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432BE3-0D7F-41EB-B656-7A2516A3930F}"/>
                </a:ext>
              </a:extLst>
            </p:cNvPr>
            <p:cNvSpPr txBox="1"/>
            <p:nvPr/>
          </p:nvSpPr>
          <p:spPr>
            <a:xfrm>
              <a:off x="6878580" y="3966044"/>
              <a:ext cx="433520" cy="420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3BA4A08-6603-4C4D-B593-EC8E7622FC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4" t="20400" r="52666" b="76156"/>
          <a:stretch/>
        </p:blipFill>
        <p:spPr>
          <a:xfrm>
            <a:off x="138938" y="754375"/>
            <a:ext cx="2187936" cy="2691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7F88005-8D65-49BB-AC98-A574619741F1}"/>
              </a:ext>
            </a:extLst>
          </p:cNvPr>
          <p:cNvGrpSpPr/>
          <p:nvPr/>
        </p:nvGrpSpPr>
        <p:grpSpPr>
          <a:xfrm>
            <a:off x="6703878" y="185934"/>
            <a:ext cx="2938525" cy="6672066"/>
            <a:chOff x="9206248" y="215356"/>
            <a:chExt cx="2925566" cy="664264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F72CEE-9164-45DF-B09B-48FEB9C1F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709" t="15528" r="50000" b="60874"/>
            <a:stretch/>
          </p:blipFill>
          <p:spPr>
            <a:xfrm>
              <a:off x="9206248" y="215356"/>
              <a:ext cx="2925566" cy="18670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77B03B4-33AF-4581-A98C-E90A6BD930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7833" t="15889" r="46458" b="28257"/>
            <a:stretch/>
          </p:blipFill>
          <p:spPr>
            <a:xfrm>
              <a:off x="9226568" y="2438972"/>
              <a:ext cx="2512462" cy="441902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C37896C-A9FB-44E6-86C7-08EA5EBCEAC8}"/>
                </a:ext>
              </a:extLst>
            </p:cNvPr>
            <p:cNvSpPr txBox="1"/>
            <p:nvPr/>
          </p:nvSpPr>
          <p:spPr>
            <a:xfrm>
              <a:off x="9602739" y="1953491"/>
              <a:ext cx="568726" cy="4854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443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AF9FADE-C91D-4126-9FAA-A2E419A9E4F8}"/>
              </a:ext>
            </a:extLst>
          </p:cNvPr>
          <p:cNvGrpSpPr/>
          <p:nvPr/>
        </p:nvGrpSpPr>
        <p:grpSpPr>
          <a:xfrm>
            <a:off x="312470" y="1830459"/>
            <a:ext cx="6945229" cy="3734837"/>
            <a:chOff x="312470" y="1830459"/>
            <a:chExt cx="6945229" cy="37348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BC10A15-5691-4ABC-BBE8-06931621E6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167" t="27259" r="21250" b="54519"/>
            <a:stretch/>
          </p:blipFill>
          <p:spPr>
            <a:xfrm>
              <a:off x="312470" y="1830459"/>
              <a:ext cx="6945229" cy="175413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F892A3-1D1B-4751-96BA-B7D59969F2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244" t="72242" r="23228" b="19905"/>
            <a:stretch/>
          </p:blipFill>
          <p:spPr>
            <a:xfrm>
              <a:off x="312470" y="3508612"/>
              <a:ext cx="6593478" cy="75597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5FD950-F937-48EF-82A6-A0AAAABD4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761" t="81637" r="55802" b="6196"/>
            <a:stretch/>
          </p:blipFill>
          <p:spPr>
            <a:xfrm>
              <a:off x="312470" y="4394025"/>
              <a:ext cx="1957283" cy="117127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572503-CF4C-4B16-93E2-6D435C3E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Area per Major Ecoregion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6030D9-F6F1-4B72-8032-6FF8DD3AAF5D}"/>
              </a:ext>
            </a:extLst>
          </p:cNvPr>
          <p:cNvGrpSpPr/>
          <p:nvPr/>
        </p:nvGrpSpPr>
        <p:grpSpPr>
          <a:xfrm>
            <a:off x="7091143" y="1690688"/>
            <a:ext cx="5009555" cy="4061119"/>
            <a:chOff x="7887432" y="1726223"/>
            <a:chExt cx="4304568" cy="348960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4C42CA7-87B1-4977-98B0-FD21656F88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948" t="14963" r="37829" b="59643"/>
            <a:stretch/>
          </p:blipFill>
          <p:spPr>
            <a:xfrm>
              <a:off x="7887432" y="1726223"/>
              <a:ext cx="4304568" cy="253835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E94649-8E07-4E7E-9133-2164E276A1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763" t="41560" r="55578" b="50219"/>
            <a:stretch/>
          </p:blipFill>
          <p:spPr>
            <a:xfrm>
              <a:off x="7887432" y="4394025"/>
              <a:ext cx="2071833" cy="82180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E321C9E-27D6-453D-A4F5-FD01C97096C4}"/>
              </a:ext>
            </a:extLst>
          </p:cNvPr>
          <p:cNvSpPr/>
          <p:nvPr/>
        </p:nvSpPr>
        <p:spPr>
          <a:xfrm>
            <a:off x="7581418" y="2801073"/>
            <a:ext cx="3171463" cy="3125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64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A18D8A21-9679-43E7-A71B-621A4DC6946B}"/>
              </a:ext>
            </a:extLst>
          </p:cNvPr>
          <p:cNvGrpSpPr/>
          <p:nvPr/>
        </p:nvGrpSpPr>
        <p:grpSpPr>
          <a:xfrm>
            <a:off x="0" y="467851"/>
            <a:ext cx="12192000" cy="6194205"/>
            <a:chOff x="0" y="467851"/>
            <a:chExt cx="12192000" cy="619420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58CAD6E-FD25-4D9D-B0A9-F36E515D3A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9"/>
            <a:stretch/>
          </p:blipFill>
          <p:spPr bwMode="auto">
            <a:xfrm>
              <a:off x="0" y="467851"/>
              <a:ext cx="12192000" cy="6194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6C73BF1-E449-439E-AC34-A1BDAC5E4514}"/>
                </a:ext>
              </a:extLst>
            </p:cNvPr>
            <p:cNvSpPr txBox="1"/>
            <p:nvPr/>
          </p:nvSpPr>
          <p:spPr>
            <a:xfrm>
              <a:off x="5931163" y="4299379"/>
              <a:ext cx="88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5.3%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19DCDEC-83A5-4289-A99F-A3F0CA439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3296" y="4639747"/>
              <a:ext cx="503853" cy="279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06CE26-8CD0-4E9F-890D-97F8BADF931D}"/>
                </a:ext>
              </a:extLst>
            </p:cNvPr>
            <p:cNvSpPr txBox="1"/>
            <p:nvPr/>
          </p:nvSpPr>
          <p:spPr>
            <a:xfrm>
              <a:off x="6260838" y="4809730"/>
              <a:ext cx="883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6.3%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B33F253-7663-4393-B888-D2DD02D245AA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>
              <a:off x="5725882" y="5040563"/>
              <a:ext cx="534956" cy="53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B4A43F-BDE4-488F-9620-0C3B0341F1D8}"/>
                </a:ext>
              </a:extLst>
            </p:cNvPr>
            <p:cNvSpPr txBox="1"/>
            <p:nvPr/>
          </p:nvSpPr>
          <p:spPr>
            <a:xfrm>
              <a:off x="8354784" y="4508525"/>
              <a:ext cx="1041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15.7%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B9D48C1-DA8B-4C35-8F51-8526EB953C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2732" y="4830713"/>
              <a:ext cx="338038" cy="390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8CD347-38C2-4364-935E-4C6D17735257}"/>
                </a:ext>
              </a:extLst>
            </p:cNvPr>
            <p:cNvSpPr txBox="1"/>
            <p:nvPr/>
          </p:nvSpPr>
          <p:spPr>
            <a:xfrm>
              <a:off x="9694893" y="4700497"/>
              <a:ext cx="1041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21.2%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50B6621-7823-4FA4-B4F3-9FB9803ACC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1507" y="5022685"/>
              <a:ext cx="379372" cy="4382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64D1A3-7444-424F-9982-4227809946A8}"/>
                </a:ext>
              </a:extLst>
            </p:cNvPr>
            <p:cNvSpPr txBox="1"/>
            <p:nvPr/>
          </p:nvSpPr>
          <p:spPr>
            <a:xfrm>
              <a:off x="11150859" y="4761044"/>
              <a:ext cx="1041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30.7%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346E1DF-4321-4131-A74F-EF4FC1A0B3F6}"/>
                </a:ext>
              </a:extLst>
            </p:cNvPr>
            <p:cNvCxnSpPr>
              <a:cxnSpLocks/>
            </p:cNvCxnSpPr>
            <p:nvPr/>
          </p:nvCxnSpPr>
          <p:spPr>
            <a:xfrm>
              <a:off x="11521439" y="5162162"/>
              <a:ext cx="0" cy="510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BC1B11A-83E4-4953-8307-96E98C2570A5}"/>
                </a:ext>
              </a:extLst>
            </p:cNvPr>
            <p:cNvSpPr/>
            <p:nvPr/>
          </p:nvSpPr>
          <p:spPr>
            <a:xfrm>
              <a:off x="0" y="1530220"/>
              <a:ext cx="298580" cy="167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4266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338</Words>
  <Application>Microsoft Office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Abadi</vt:lpstr>
      <vt:lpstr>Arial</vt:lpstr>
      <vt:lpstr>Calibri</vt:lpstr>
      <vt:lpstr>Calibri Light</vt:lpstr>
      <vt:lpstr>Office Theme</vt:lpstr>
      <vt:lpstr>RGV Ecoregion Analysis</vt:lpstr>
      <vt:lpstr>Analyzing Land Use in the RGV and Fort Brown Resaca Watershed using TPWD Ecoregions</vt:lpstr>
      <vt:lpstr>Comparison of Biodiversity in RGV Counties</vt:lpstr>
      <vt:lpstr>PowerPoint Presentation</vt:lpstr>
      <vt:lpstr>Comparison of Biodiversity in RGV Counties</vt:lpstr>
      <vt:lpstr>For Loops</vt:lpstr>
      <vt:lpstr>PowerPoint Presentation</vt:lpstr>
      <vt:lpstr>Total Area per Major Ecoregion</vt:lpstr>
      <vt:lpstr>PowerPoint Presentation</vt:lpstr>
      <vt:lpstr>Stacked Bar Plot of Subecoregions of Top 5 Major Ecoregions of the RGV</vt:lpstr>
      <vt:lpstr>PowerPoint Presentation</vt:lpstr>
      <vt:lpstr>PowerPoint Presentation</vt:lpstr>
      <vt:lpstr>PowerPoint Presentation</vt:lpstr>
      <vt:lpstr>Donut Plot of Fort Brown Resaca Watershed Ecoregions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RGV Ecoregion Analysis</dc:title>
  <dc:creator>bridgett collis</dc:creator>
  <cp:lastModifiedBy>bridgett collis</cp:lastModifiedBy>
  <cp:revision>5</cp:revision>
  <dcterms:created xsi:type="dcterms:W3CDTF">2019-05-08T17:08:44Z</dcterms:created>
  <dcterms:modified xsi:type="dcterms:W3CDTF">2019-05-08T17:40:50Z</dcterms:modified>
</cp:coreProperties>
</file>